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Horta" charset="1" panose="020C0706030708060507"/>
      <p:regular r:id="rId16"/>
    </p:embeddedFont>
    <p:embeddedFont>
      <p:font typeface="Arial Bold" charset="1" panose="020B0802020202020204"/>
      <p:regular r:id="rId17"/>
    </p:embeddedFont>
    <p:embeddedFont>
      <p:font typeface="Zen Maru Gothic Bold" charset="1" panose="00000000000000000000"/>
      <p:regular r:id="rId18"/>
    </p:embeddedFont>
    <p:embeddedFont>
      <p:font typeface="Zen Maru Gothic" charset="1" panose="00000000000000000000"/>
      <p:regular r:id="rId19"/>
    </p:embeddedFont>
    <p:embeddedFont>
      <p:font typeface="Hind" charset="1" panose="02000000000000000000"/>
      <p:regular r:id="rId20"/>
    </p:embeddedFont>
    <p:embeddedFont>
      <p:font typeface="Canva Sans Bold" charset="1" panose="020B08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https://github.com/SarvasuddiAjaykumar/Apssdc-AIML-project1/blob/main/Employee_Burnout_Analysis_and_Prediction.ipynb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310902" y="4682279"/>
            <a:ext cx="16948398" cy="5007224"/>
            <a:chOff x="0" y="0"/>
            <a:chExt cx="22597864" cy="6676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597872" cy="6676263"/>
            </a:xfrm>
            <a:custGeom>
              <a:avLst/>
              <a:gdLst/>
              <a:ahLst/>
              <a:cxnLst/>
              <a:rect r="r" b="b" t="t" l="l"/>
              <a:pathLst>
                <a:path h="6676263" w="22597872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959855" y="1019175"/>
            <a:ext cx="14658345" cy="1542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33"/>
              </a:lnSpc>
            </a:pPr>
            <a:r>
              <a:rPr lang="en-US" sz="10111" spc="-112">
                <a:solidFill>
                  <a:srgbClr val="1482AC"/>
                </a:solidFill>
                <a:latin typeface="Horta"/>
                <a:ea typeface="Horta"/>
                <a:cs typeface="Horta"/>
                <a:sym typeface="Horta"/>
              </a:rPr>
              <a:t>EMPLOYEES BURNOUT ANALYSIS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sp>
        <p:nvSpPr>
          <p:cNvPr name="Freeform 17" id="17" descr="brain_AI_shutterstock_Jozsef-Bagota"/>
          <p:cNvSpPr/>
          <p:nvPr/>
        </p:nvSpPr>
        <p:spPr>
          <a:xfrm flipH="false" flipV="false" rot="0">
            <a:off x="1028700" y="4035463"/>
            <a:ext cx="15624618" cy="5654040"/>
          </a:xfrm>
          <a:custGeom>
            <a:avLst/>
            <a:gdLst/>
            <a:ahLst/>
            <a:cxnLst/>
            <a:rect r="r" b="b" t="t" l="l"/>
            <a:pathLst>
              <a:path h="5654040" w="15624618">
                <a:moveTo>
                  <a:pt x="0" y="0"/>
                </a:moveTo>
                <a:lnTo>
                  <a:pt x="15624618" y="0"/>
                </a:lnTo>
                <a:lnTo>
                  <a:pt x="15624618" y="5654040"/>
                </a:lnTo>
                <a:lnTo>
                  <a:pt x="0" y="565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97" t="-27900" r="-10462" b="-2790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92233" y="6814858"/>
            <a:ext cx="9741024" cy="2443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7"/>
              </a:lnSpc>
            </a:pPr>
            <a:r>
              <a:rPr lang="en-US" sz="2647">
                <a:solidFill>
                  <a:srgbClr val="DFE3E5"/>
                </a:solidFill>
                <a:latin typeface="Arial Bold"/>
                <a:ea typeface="Arial Bold"/>
                <a:cs typeface="Arial Bold"/>
                <a:sym typeface="Arial Bold"/>
              </a:rPr>
              <a:t>PRESENTED BY:</a:t>
            </a:r>
          </a:p>
          <a:p>
            <a:pPr algn="l">
              <a:lnSpc>
                <a:spcPts val="3177"/>
              </a:lnSpc>
            </a:pPr>
            <a:r>
              <a:rPr lang="en-US" sz="2647">
                <a:solidFill>
                  <a:srgbClr val="DFE3E5"/>
                </a:solidFill>
                <a:latin typeface="Arial Bold"/>
                <a:ea typeface="Arial Bold"/>
                <a:cs typeface="Arial Bold"/>
                <a:sym typeface="Arial Bold"/>
              </a:rPr>
              <a:t>SARVASUDDI AJAY KUMAR </a:t>
            </a:r>
          </a:p>
          <a:p>
            <a:pPr algn="l">
              <a:lnSpc>
                <a:spcPts val="3177"/>
              </a:lnSpc>
            </a:pPr>
            <a:r>
              <a:rPr lang="en-US" sz="2647">
                <a:solidFill>
                  <a:srgbClr val="6EAC1C"/>
                </a:solidFill>
                <a:latin typeface="Arial Bold"/>
                <a:ea typeface="Arial Bold"/>
                <a:cs typeface="Arial Bold"/>
                <a:sym typeface="Arial Bold"/>
              </a:rPr>
              <a:t>sajayvijay987@gmail.com</a:t>
            </a:r>
          </a:p>
          <a:p>
            <a:pPr algn="l">
              <a:lnSpc>
                <a:spcPts val="3177"/>
              </a:lnSpc>
            </a:pPr>
            <a:r>
              <a:rPr lang="en-US" sz="2647">
                <a:solidFill>
                  <a:srgbClr val="DFE3E5"/>
                </a:solidFill>
                <a:latin typeface="Arial Bold"/>
                <a:ea typeface="Arial Bold"/>
                <a:cs typeface="Arial Bold"/>
                <a:sym typeface="Arial Bold"/>
              </a:rPr>
              <a:t>Under Reacha Foundation</a:t>
            </a:r>
          </a:p>
          <a:p>
            <a:pPr algn="l">
              <a:lnSpc>
                <a:spcPts val="3177"/>
              </a:lnSpc>
            </a:pPr>
            <a:r>
              <a:rPr lang="en-US" sz="2647">
                <a:solidFill>
                  <a:srgbClr val="DFE3E5"/>
                </a:solidFill>
                <a:latin typeface="Arial Bold"/>
                <a:ea typeface="Arial Bold"/>
                <a:cs typeface="Arial Bold"/>
                <a:sym typeface="Arial Bold"/>
              </a:rPr>
              <a:t>Kakinada Institute Of Engineering &amp; Technology</a:t>
            </a:r>
          </a:p>
          <a:p>
            <a:pPr algn="l">
              <a:lnSpc>
                <a:spcPts val="3177"/>
              </a:lnSpc>
            </a:pPr>
            <a:r>
              <a:rPr lang="en-US" sz="2647" spc="-21">
                <a:solidFill>
                  <a:srgbClr val="DFE3E5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Andhra Pradesh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028700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1482AC"/>
                </a:solidFill>
                <a:latin typeface="Hind"/>
                <a:ea typeface="Hind"/>
                <a:cs typeface="Hind"/>
                <a:sym typeface="Hind"/>
              </a:rPr>
              <a:t>links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056843" y="3558540"/>
            <a:ext cx="14166784" cy="6292029"/>
          </a:xfrm>
          <a:custGeom>
            <a:avLst/>
            <a:gdLst/>
            <a:ahLst/>
            <a:cxnLst/>
            <a:rect r="r" b="b" t="t" l="l"/>
            <a:pathLst>
              <a:path h="6292029" w="14166784">
                <a:moveTo>
                  <a:pt x="0" y="0"/>
                </a:moveTo>
                <a:lnTo>
                  <a:pt x="14166784" y="0"/>
                </a:lnTo>
                <a:lnTo>
                  <a:pt x="14166784" y="6292029"/>
                </a:lnTo>
                <a:lnTo>
                  <a:pt x="0" y="6292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851" t="-17663" r="0" b="-17663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746289" y="1610893"/>
            <a:ext cx="19780577" cy="1109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2"/>
              </a:lnSpc>
            </a:pPr>
            <a:r>
              <a:rPr lang="en-US" sz="3201" u="sng">
                <a:solidFill>
                  <a:srgbClr val="1482AC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3" tooltip="https://github.com/SarvasuddiAjaykumar/Apssdc-AIML-project1/blob/main/Employee_Burnout_Analysis_and_Prediction.ipynb"/>
              </a:rPr>
              <a:t>https://github.com/SarvasuddiAjaykumar/Apssdc-AIML-project1/blob/main/Employee_Burnout_Analysis_and_Prediction.ipynb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669801" y="1365885"/>
            <a:ext cx="16361093" cy="2024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34">
                <a:solidFill>
                  <a:srgbClr val="2683C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PROJECT Title</a:t>
            </a:r>
            <a:r>
              <a:rPr lang="en-US" sz="4200" spc="-34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</a:t>
            </a:r>
            <a:r>
              <a:rPr lang="en-US" sz="4200" spc="-34">
                <a:solidFill>
                  <a:srgbClr val="1CADE4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Employee Burnout Analysis and Prediction</a:t>
            </a:r>
          </a:p>
          <a:p>
            <a:pPr algn="l">
              <a:lnSpc>
                <a:spcPts val="5040"/>
              </a:lnSpc>
            </a:pPr>
          </a:p>
          <a:p>
            <a:pPr algn="l">
              <a:lnSpc>
                <a:spcPts val="504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78205" y="3332797"/>
            <a:ext cx="16531590" cy="6501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36"/>
              </a:lnSpc>
            </a:pPr>
            <a:r>
              <a:rPr lang="en-US" sz="4800" spc="-3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Project Statement:</a:t>
            </a:r>
          </a:p>
          <a:p>
            <a:pPr algn="l">
              <a:lnSpc>
                <a:spcPts val="4752"/>
              </a:lnSpc>
            </a:pPr>
            <a:r>
              <a:rPr lang="en-US" sz="3600" spc="-2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Employee burnout is a significant issue affecting productivity, employee well-being, and overall organizational health. This project aims to analyze the factors contributing to employee burnout and develop predictive models to identify at-risk employees. By leveraging data analytics and machine learning techniques, the project seeks to provide actionable insights and preventive strategies to mitigate burnout and enhance workplace well-being.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669801" y="1365654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2683C6"/>
                </a:solidFill>
                <a:latin typeface="Hind"/>
                <a:ea typeface="Hind"/>
                <a:cs typeface="Hind"/>
                <a:sym typeface="Hind"/>
              </a:rPr>
              <a:t>AGENDA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801" y="3028719"/>
            <a:ext cx="18563798" cy="6824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Project Overview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Introduction to the project and its objectives.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Who Are the End Users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Identification of stakeholders and beneficiaries of the project.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Solution and Its Value Proposition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Detailed description of the solution and the benefits it provides.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How Did You Customize the Project and Make It Your Own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Explanation of the unique elements and customizations implemented in the project.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Modeling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Overview of the data modeling process, techniques, and algorithms used.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Results</a:t>
            </a:r>
          </a:p>
          <a:p>
            <a:pPr algn="l" marL="428049" indent="-214024" lvl="1">
              <a:lnSpc>
                <a:spcPts val="3122"/>
              </a:lnSpc>
              <a:buFont typeface="Arial"/>
              <a:buChar char="•"/>
            </a:pPr>
            <a:r>
              <a:rPr lang="en-US" sz="2365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Presentation of the key findings, predictions, and actionable insights derived from the project.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41057" y="1529715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spc="-53">
                <a:solidFill>
                  <a:srgbClr val="2683C6"/>
                </a:solidFill>
                <a:latin typeface="Hind"/>
                <a:ea typeface="Hind"/>
                <a:cs typeface="Hind"/>
                <a:sym typeface="Hind"/>
              </a:rPr>
              <a:t>PROJECT 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801" y="3202305"/>
            <a:ext cx="18070008" cy="6581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Objective</a:t>
            </a:r>
            <a:r>
              <a:rPr lang="en-US" sz="2795" spc="-22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</a:t>
            </a: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To analyze and predict employee burnout using a dataset from Kaggle.</a:t>
            </a:r>
          </a:p>
          <a:p>
            <a:pPr algn="l" marL="595198" indent="-297599" lvl="1">
              <a:lnSpc>
                <a:spcPts val="4341"/>
              </a:lnSpc>
              <a:buFont typeface="Arial"/>
              <a:buChar char="•"/>
            </a:pPr>
            <a:r>
              <a:rPr lang="en-US" sz="3288" spc="-26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Dataset Details: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Source</a:t>
            </a:r>
            <a:r>
              <a:rPr lang="en-US" sz="2795" spc="-22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</a:t>
            </a: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Kaggle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Features</a:t>
            </a:r>
            <a:r>
              <a:rPr lang="en-US" sz="2795" spc="-22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</a:t>
            </a: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 Employee ID, Date of Joining, Gender, Company Type, WFH Setup Available, Resource Allocation, Mental Fatigue, Burn Rate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Methodology</a:t>
            </a:r>
            <a:r>
              <a:rPr lang="en-US" sz="2795" spc="-22">
                <a:solidFill>
                  <a:srgbClr val="26262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:</a:t>
            </a: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 Linear Regression Model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Tools Used</a:t>
            </a: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Python, Pandas, Scikit-Learn, Matplotlib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83C6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Visuals</a:t>
            </a:r>
            <a:r>
              <a:rPr lang="en-US" sz="2795" spc="-22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Dataset preview table</a:t>
            </a:r>
          </a:p>
          <a:p>
            <a:pPr algn="l" marL="505918" indent="-252959" lvl="1">
              <a:lnSpc>
                <a:spcPts val="3690"/>
              </a:lnSpc>
              <a:buFont typeface="Arial"/>
              <a:buChar char="•"/>
            </a:pPr>
            <a:r>
              <a:rPr lang="en-US" sz="2795" spc="-22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Flowchart of the analysis process (data collection, preprocessing, modeling, evaluation)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97756" y="1346836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2683C6"/>
                </a:solidFill>
                <a:latin typeface="Hind"/>
                <a:ea typeface="Hind"/>
                <a:cs typeface="Hind"/>
                <a:sym typeface="Hind"/>
              </a:rPr>
              <a:t>WHO ARE THE END USERS of this project?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3228" y="3518916"/>
            <a:ext cx="16361543" cy="5398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2925" indent="-271462" lvl="1">
              <a:lnSpc>
                <a:spcPts val="3960"/>
              </a:lnSpc>
              <a:buFont typeface="Arial"/>
              <a:buChar char="•"/>
            </a:pPr>
            <a:r>
              <a:rPr lang="en-US" sz="3000" spc="-24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Target Auidence: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83C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HR Departments</a:t>
            </a: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For monitoring employee well-being and taking preventive measures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83C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Management</a:t>
            </a: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For strategic decision-making to improve work conditions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83C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Employees</a:t>
            </a: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To self-assess and seek help when needed.</a:t>
            </a:r>
          </a:p>
          <a:p>
            <a:pPr algn="l" marL="488632" indent="-244316" lvl="1">
              <a:lnSpc>
                <a:spcPts val="3564"/>
              </a:lnSpc>
              <a:buFont typeface="Arial"/>
              <a:buChar char="•"/>
            </a:pPr>
            <a:r>
              <a:rPr lang="en-US" sz="2700" spc="-21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Benefits for End Users: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HR Departments: Early detection of burnout to reduce turnover rates.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Management: Improved productivity and employee satisfaction.</a:t>
            </a:r>
          </a:p>
          <a:p>
            <a:pPr algn="l" marL="461486" indent="-230743" lvl="1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Employees: Better awareness and resources for managing stress.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63226" y="786438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</a:p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2683C6"/>
                </a:solidFill>
                <a:latin typeface="Hind"/>
                <a:ea typeface="Hind"/>
                <a:cs typeface="Hind"/>
                <a:sym typeface="Hind"/>
              </a:rPr>
              <a:t>YOUR SOLUTION AND ITS VALUE PROPOSITION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2977" y="2885123"/>
            <a:ext cx="16361093" cy="5922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4"/>
              </a:lnSpc>
            </a:pPr>
            <a:r>
              <a:rPr lang="en-US" sz="3375" spc="-27">
                <a:solidFill>
                  <a:srgbClr val="2683C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Solution Overview:</a:t>
            </a:r>
          </a:p>
          <a:p>
            <a:pPr algn="l" marL="542586" indent="-271293" lvl="1">
              <a:lnSpc>
                <a:spcPts val="3166"/>
              </a:lnSpc>
              <a:buFont typeface="Arial"/>
              <a:buChar char="•"/>
            </a:pPr>
            <a:r>
              <a:rPr lang="en-US" sz="2998" spc="-24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Predictive Model: Uses linear regression to forecast employee burnout.</a:t>
            </a:r>
          </a:p>
          <a:p>
            <a:pPr algn="l" marL="542586" indent="-271293" lvl="1">
              <a:lnSpc>
                <a:spcPts val="3166"/>
              </a:lnSpc>
              <a:buFont typeface="Arial"/>
              <a:buChar char="•"/>
            </a:pPr>
            <a:r>
              <a:rPr lang="en-US" sz="2998" spc="-24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Dashboard: User-friendly interface showing key metrics.</a:t>
            </a:r>
          </a:p>
          <a:p>
            <a:pPr algn="l" marL="542586" indent="-271293" lvl="1">
              <a:lnSpc>
                <a:spcPts val="3166"/>
              </a:lnSpc>
              <a:buFont typeface="Arial"/>
              <a:buChar char="•"/>
            </a:pPr>
            <a:r>
              <a:rPr lang="en-US" sz="2998" spc="-24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Custom Reports: Tailored insights for HR, management, and employees.</a:t>
            </a:r>
          </a:p>
          <a:p>
            <a:pPr algn="l" marL="651510" indent="-325755" lvl="1">
              <a:lnSpc>
                <a:spcPts val="3801"/>
              </a:lnSpc>
            </a:pPr>
            <a:r>
              <a:rPr lang="en-US" sz="3600" spc="-29">
                <a:solidFill>
                  <a:srgbClr val="1482AC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Value Proposition:</a:t>
            </a:r>
          </a:p>
          <a:p>
            <a:pPr algn="l" marL="475399" indent="-237699" lvl="1">
              <a:lnSpc>
                <a:spcPts val="2773"/>
              </a:lnSpc>
              <a:buFont typeface="Arial"/>
              <a:buChar char="•"/>
            </a:pPr>
            <a:r>
              <a:rPr lang="en-US" sz="2626" spc="-21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Proactive Intervention: Identifies burnout early for timely action.</a:t>
            </a:r>
          </a:p>
          <a:p>
            <a:pPr algn="l" marL="475399" indent="-237699" lvl="1">
              <a:lnSpc>
                <a:spcPts val="2773"/>
              </a:lnSpc>
              <a:buFont typeface="Arial"/>
              <a:buChar char="•"/>
            </a:pPr>
            <a:r>
              <a:rPr lang="en-US" sz="2626" spc="-21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Enhanced Well-Being: Improves employee satisfaction and reduces turnover.</a:t>
            </a:r>
          </a:p>
          <a:p>
            <a:pPr algn="l" marL="475399" indent="-237699" lvl="1">
              <a:lnSpc>
                <a:spcPts val="2773"/>
              </a:lnSpc>
              <a:buFont typeface="Arial"/>
              <a:buChar char="•"/>
            </a:pPr>
            <a:r>
              <a:rPr lang="en-US" sz="2626" spc="-21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Informed Decisions: Provides data-driven insights for strategic planning.</a:t>
            </a:r>
          </a:p>
          <a:p>
            <a:pPr algn="l" marL="475399" indent="-237699" lvl="1">
              <a:lnSpc>
                <a:spcPts val="2773"/>
              </a:lnSpc>
              <a:buFont typeface="Arial"/>
              <a:buChar char="•"/>
            </a:pPr>
            <a:r>
              <a:rPr lang="en-US" sz="2626" spc="-21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Cost Savings: Lowers costs related to turnover and absenteeism.</a:t>
            </a:r>
          </a:p>
          <a:p>
            <a:pPr algn="l" marL="475399" indent="-237699" lvl="1">
              <a:lnSpc>
                <a:spcPts val="2773"/>
              </a:lnSpc>
              <a:buFont typeface="Arial"/>
              <a:buChar char="•"/>
            </a:pPr>
            <a:r>
              <a:rPr lang="en-US" sz="2626" spc="-21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Competitive Edge: Maintains a motivated and efficient workforce.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02957" y="1287939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1482AC"/>
                </a:solidFill>
                <a:latin typeface="Hind"/>
                <a:ea typeface="Hind"/>
                <a:cs typeface="Hind"/>
                <a:sym typeface="Hind"/>
              </a:rPr>
              <a:t>How did you customize the project and make it your own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2957" y="3467797"/>
            <a:ext cx="16456343" cy="639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34"/>
              </a:lnSpc>
            </a:pPr>
            <a:r>
              <a:rPr lang="en-US" sz="2400" spc="-19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Project Customization: Decision Tree Utilization and Exploratory Analysis</a:t>
            </a:r>
          </a:p>
          <a:p>
            <a:pPr algn="l">
              <a:lnSpc>
                <a:spcPts val="2534"/>
              </a:lnSpc>
            </a:pPr>
            <a:r>
              <a:rPr lang="en-US" sz="2400" spc="-19">
                <a:solidFill>
                  <a:srgbClr val="1CADE4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1. Decision Tree Implementation</a:t>
            </a:r>
          </a:p>
          <a:p>
            <a:pPr algn="l">
              <a:lnSpc>
                <a:spcPts val="2217"/>
              </a:lnSpc>
            </a:pPr>
          </a:p>
          <a:p>
            <a:pPr algn="l">
              <a:lnSpc>
                <a:spcPts val="2217"/>
              </a:lnSpc>
            </a:pPr>
            <a:r>
              <a:rPr lang="en-US" sz="2100" spc="-17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Model Choice</a:t>
            </a:r>
            <a:r>
              <a:rPr lang="en-US" sz="2100" spc="-17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Opted for Decision Tree regression due to its ability to handle non-linear relationships and provide transparent insights into feature importance.</a:t>
            </a:r>
          </a:p>
          <a:p>
            <a:pPr algn="l">
              <a:lnSpc>
                <a:spcPts val="2217"/>
              </a:lnSpc>
            </a:pPr>
            <a:r>
              <a:rPr lang="en-US" sz="2100" spc="-17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Customization:</a:t>
            </a:r>
            <a:r>
              <a:rPr lang="en-US" sz="2100" spc="-17">
                <a:solidFill>
                  <a:srgbClr val="1D6295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 </a:t>
            </a:r>
            <a:r>
              <a:rPr lang="en-US" sz="2100" spc="-17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Fine-tuned hyperparameters and visualized tree structures to decipher critical factors influencing employee burnout rates.</a:t>
            </a:r>
          </a:p>
          <a:p>
            <a:pPr algn="l">
              <a:lnSpc>
                <a:spcPts val="2217"/>
              </a:lnSpc>
            </a:pPr>
          </a:p>
          <a:p>
            <a:pPr algn="l">
              <a:lnSpc>
                <a:spcPts val="2534"/>
              </a:lnSpc>
            </a:pPr>
            <a:r>
              <a:rPr lang="en-US" sz="2400" spc="-19">
                <a:solidFill>
                  <a:srgbClr val="1CADE4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2. Exploratory Data Analysis (EDA)</a:t>
            </a:r>
          </a:p>
          <a:p>
            <a:pPr algn="l">
              <a:lnSpc>
                <a:spcPts val="2217"/>
              </a:lnSpc>
            </a:pPr>
          </a:p>
          <a:p>
            <a:pPr algn="l">
              <a:lnSpc>
                <a:spcPts val="2217"/>
              </a:lnSpc>
            </a:pPr>
            <a:r>
              <a:rPr lang="en-US" sz="2100" spc="-17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Correlation Matrix</a:t>
            </a:r>
            <a:r>
              <a:rPr lang="en-US" sz="2100" spc="-17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Utilized to initially assess relationships between variables such as workload, mental fatigue scores, and burnout rates. Visualized using a heatmap.</a:t>
            </a:r>
          </a:p>
          <a:p>
            <a:pPr algn="l">
              <a:lnSpc>
                <a:spcPts val="2217"/>
              </a:lnSpc>
            </a:pPr>
            <a:r>
              <a:rPr lang="en-US" sz="2100" spc="-17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Pairplot</a:t>
            </a:r>
            <a:r>
              <a:rPr lang="en-US" sz="2100" spc="-17">
                <a:solidFill>
                  <a:srgbClr val="262626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Employed for in-depth exploration of variable distributions and pairwise interactions, providing insights into data characteristics and potential patterns.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02957" y="1236744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1482AC"/>
                </a:solidFill>
                <a:latin typeface="Hind"/>
                <a:ea typeface="Hind"/>
                <a:cs typeface="Hind"/>
                <a:sym typeface="Hind"/>
              </a:rPr>
              <a:t>MODELLING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2957" y="2899809"/>
            <a:ext cx="16456343" cy="597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8"/>
              </a:lnSpc>
            </a:pPr>
            <a:r>
              <a:rPr lang="en-US" sz="2400" spc="-19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1. Model Selection</a:t>
            </a:r>
          </a:p>
          <a:p>
            <a:pPr algn="l" marL="434340" indent="-217170" lvl="1">
              <a:lnSpc>
                <a:spcPts val="3168"/>
              </a:lnSpc>
              <a:buFont typeface="Arial"/>
              <a:buChar char="•"/>
            </a:pPr>
            <a:r>
              <a:rPr lang="en-US" sz="2400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Decision Tree Regression: Chosen for its interpretability and ability to capture non-linear relationships in predicting employee burnout rates.</a:t>
            </a:r>
          </a:p>
          <a:p>
            <a:pPr algn="l" marL="434340" indent="-217170" lvl="1">
              <a:lnSpc>
                <a:spcPts val="3168"/>
              </a:lnSpc>
            </a:pPr>
            <a:r>
              <a:rPr lang="en-US" sz="2400" spc="-19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2. Model Building</a:t>
            </a:r>
          </a:p>
          <a:p>
            <a:pPr algn="l" marL="434340" indent="-217170" lvl="1">
              <a:lnSpc>
                <a:spcPts val="3168"/>
              </a:lnSpc>
              <a:buFont typeface="Arial"/>
              <a:buChar char="•"/>
            </a:pPr>
            <a:r>
              <a:rPr lang="en-US" sz="2400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Data Preprocessing: Standardized numerical features using StandardScaler for uniform scale across variables.</a:t>
            </a:r>
          </a:p>
          <a:p>
            <a:pPr algn="l" marL="434340" indent="-217170" lvl="1">
              <a:lnSpc>
                <a:spcPts val="3168"/>
              </a:lnSpc>
              <a:buFont typeface="Arial"/>
              <a:buChar char="•"/>
            </a:pPr>
            <a:r>
              <a:rPr lang="en-US" sz="2400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Training: Utilized DecisionTreeRegressor to train the model on a 70-30 split of training and testing data.</a:t>
            </a:r>
          </a:p>
          <a:p>
            <a:pPr algn="l" marL="434340" indent="-217170" lvl="1">
              <a:lnSpc>
                <a:spcPts val="3168"/>
              </a:lnSpc>
            </a:pPr>
            <a:r>
              <a:rPr lang="en-US" sz="2400" spc="-19">
                <a:solidFill>
                  <a:srgbClr val="1D6295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3. Evaluation Metrics</a:t>
            </a:r>
          </a:p>
          <a:p>
            <a:pPr algn="l" marL="434340" indent="-217170" lvl="1">
              <a:lnSpc>
                <a:spcPts val="3168"/>
              </a:lnSpc>
              <a:buFont typeface="Arial"/>
              <a:buChar char="•"/>
            </a:pPr>
            <a:r>
              <a:rPr lang="en-US" sz="2400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Mean Squared Error (MSE), Root Mean Squared Error (RMSE), Mean Absolute Error (MAE): Used to assess prediction accuracy.</a:t>
            </a:r>
          </a:p>
          <a:p>
            <a:pPr algn="l" marL="434340" indent="-217170" lvl="1">
              <a:lnSpc>
                <a:spcPts val="3168"/>
              </a:lnSpc>
              <a:buFont typeface="Arial"/>
              <a:buChar char="•"/>
            </a:pPr>
            <a:r>
              <a:rPr lang="en-US" sz="2400" spc="-1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R-squared Score (R2): Evaluated model fit and explained variance in burnout rates.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9801" y="685800"/>
            <a:ext cx="5554980" cy="142496"/>
            <a:chOff x="0" y="0"/>
            <a:chExt cx="7406640" cy="1899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06640" cy="189992"/>
            </a:xfrm>
            <a:custGeom>
              <a:avLst/>
              <a:gdLst/>
              <a:ahLst/>
              <a:cxnLst/>
              <a:rect r="r" b="b" t="t" l="l"/>
              <a:pathLst>
                <a:path h="189992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63220" y="680464"/>
            <a:ext cx="5554980" cy="147831"/>
            <a:chOff x="0" y="0"/>
            <a:chExt cx="7406640" cy="1971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06640" cy="197104"/>
            </a:xfrm>
            <a:custGeom>
              <a:avLst/>
              <a:gdLst/>
              <a:ahLst/>
              <a:cxnLst/>
              <a:rect r="r" b="b" t="t" l="l"/>
              <a:pathLst>
                <a:path h="197104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362745" y="685800"/>
            <a:ext cx="5554980" cy="137160"/>
            <a:chOff x="0" y="0"/>
            <a:chExt cx="7406640" cy="1828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06640" cy="182880"/>
            </a:xfrm>
            <a:custGeom>
              <a:avLst/>
              <a:gdLst/>
              <a:ahLst/>
              <a:cxnLst/>
              <a:rect r="r" b="b" t="t" l="l"/>
              <a:pathLst>
                <a:path h="182880" w="740664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63228" y="1096477"/>
            <a:ext cx="16361544" cy="169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1482AC"/>
                </a:solidFill>
                <a:latin typeface="Hind"/>
                <a:ea typeface="Hind"/>
                <a:cs typeface="Hind"/>
                <a:sym typeface="Hind"/>
              </a:rPr>
              <a:t>Results</a:t>
            </a:r>
          </a:p>
        </p:txBody>
      </p:sp>
      <p:sp>
        <p:nvSpPr>
          <p:cNvPr name="Freeform 9" id="9" descr="Screenshot 2024-07-09 150301"/>
          <p:cNvSpPr/>
          <p:nvPr/>
        </p:nvSpPr>
        <p:spPr>
          <a:xfrm flipH="false" flipV="false" rot="0">
            <a:off x="1734502" y="4067175"/>
            <a:ext cx="5289232" cy="5007293"/>
          </a:xfrm>
          <a:custGeom>
            <a:avLst/>
            <a:gdLst/>
            <a:ahLst/>
            <a:cxnLst/>
            <a:rect r="r" b="b" t="t" l="l"/>
            <a:pathLst>
              <a:path h="5007293" w="5289232">
                <a:moveTo>
                  <a:pt x="0" y="0"/>
                </a:moveTo>
                <a:lnTo>
                  <a:pt x="5289233" y="0"/>
                </a:lnTo>
                <a:lnTo>
                  <a:pt x="5289233" y="5007293"/>
                </a:lnTo>
                <a:lnTo>
                  <a:pt x="0" y="50072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05" t="0" r="0" b="-1559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942297"/>
            <a:ext cx="15604808" cy="1071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 spc="-21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The Decision Tree Regression model successfully predicted employee burnout rates with high accuracy. The evaluation metrics showed a strong fit, with the model effectively capturing the underlying patterns in the data.</a:t>
            </a:r>
          </a:p>
        </p:txBody>
      </p:sp>
      <p:sp>
        <p:nvSpPr>
          <p:cNvPr name="Freeform 11" id="11" descr="Screenshot 2024-07-09 152016"/>
          <p:cNvSpPr/>
          <p:nvPr/>
        </p:nvSpPr>
        <p:spPr>
          <a:xfrm flipH="false" flipV="false" rot="0">
            <a:off x="7479030" y="4200525"/>
            <a:ext cx="9413557" cy="4752975"/>
          </a:xfrm>
          <a:custGeom>
            <a:avLst/>
            <a:gdLst/>
            <a:ahLst/>
            <a:cxnLst/>
            <a:rect r="r" b="b" t="t" l="l"/>
            <a:pathLst>
              <a:path h="4752975" w="9413557">
                <a:moveTo>
                  <a:pt x="0" y="0"/>
                </a:moveTo>
                <a:lnTo>
                  <a:pt x="9413558" y="0"/>
                </a:lnTo>
                <a:lnTo>
                  <a:pt x="9413558" y="4752975"/>
                </a:lnTo>
                <a:lnTo>
                  <a:pt x="0" y="47529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95" t="-19972" r="-14237" b="-9518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DAGKzT2RVZU</dc:identifier>
  <dcterms:modified xsi:type="dcterms:W3CDTF">2011-08-01T06:04:30Z</dcterms:modified>
  <cp:revision>1</cp:revision>
  <dc:title>EmployeeBurnoutAnalysis.pptx</dc:title>
</cp:coreProperties>
</file>

<file path=docProps/thumbnail.jpeg>
</file>